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6abc.com/philadelphia-crime-homicide-stats-philly-murders/635185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c2e6e076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c2e6e076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3045af67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3045af67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3445ab5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3445ab5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3445ab58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3445ab58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3445ab58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3445ab58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3445ab58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3445ab58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3445ab58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3445ab58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3445ab58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3445ab58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6fc1022b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6fc1022b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3445ab58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3445ab58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6fc1022b4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6fc1022b4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c3ca66a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c3ca66a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6fc1022b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6fc1022b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6fc1022b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6fc1022b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301a652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301a652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301a652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301a652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301a6528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301a652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Suggestions:</a:t>
            </a:r>
            <a:endParaRPr/>
          </a:p>
          <a:p>
            <a:pPr indent="0" lvl="0" marL="0" rtl="0" algn="l">
              <a:spcBef>
                <a:spcPts val="0"/>
              </a:spcBef>
              <a:spcAft>
                <a:spcPts val="0"/>
              </a:spcAft>
              <a:buNone/>
            </a:pPr>
            <a:r>
              <a:rPr lang="en"/>
              <a:t>Using other groups’ project data (Housing)</a:t>
            </a:r>
            <a:endParaRPr/>
          </a:p>
          <a:p>
            <a:pPr indent="0" lvl="0" marL="0" rtl="0" algn="l">
              <a:spcBef>
                <a:spcPts val="0"/>
              </a:spcBef>
              <a:spcAft>
                <a:spcPts val="0"/>
              </a:spcAft>
              <a:buNone/>
            </a:pPr>
            <a:r>
              <a:rPr lang="en"/>
              <a:t>Mondays - Fridays : Anytime Tue, Wens, Thursday  (Kunal) or 2-4 other days</a:t>
            </a:r>
            <a:endParaRPr/>
          </a:p>
          <a:p>
            <a:pPr indent="0" lvl="0" marL="0" rtl="0" algn="l">
              <a:spcBef>
                <a:spcPts val="0"/>
              </a:spcBef>
              <a:spcAft>
                <a:spcPts val="0"/>
              </a:spcAft>
              <a:buNone/>
            </a:pPr>
            <a:r>
              <a:rPr lang="en"/>
              <a:t>			Any time after 5pm</a:t>
            </a:r>
            <a:endParaRPr/>
          </a:p>
          <a:p>
            <a:pPr indent="0" lvl="0" marL="0" rtl="0" algn="l">
              <a:spcBef>
                <a:spcPts val="0"/>
              </a:spcBef>
              <a:spcAft>
                <a:spcPts val="0"/>
              </a:spcAft>
              <a:buNone/>
            </a:pPr>
            <a:r>
              <a:rPr lang="en"/>
              <a:t>			3-4 4-5 or 6 ish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Possible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 given person lives in a an area - estimating prices (insurance rates)?</a:t>
            </a:r>
            <a:endParaRPr/>
          </a:p>
          <a:p>
            <a:pPr indent="0" lvl="0" marL="0" rtl="0" algn="l">
              <a:spcBef>
                <a:spcPts val="0"/>
              </a:spcBef>
              <a:spcAft>
                <a:spcPts val="0"/>
              </a:spcAft>
              <a:buNone/>
            </a:pPr>
            <a:r>
              <a:rPr lang="en"/>
              <a:t>Regression model for how much insurance rates might be? How accurate is model?</a:t>
            </a:r>
            <a:endParaRPr/>
          </a:p>
          <a:p>
            <a:pPr indent="0" lvl="0" marL="0" rtl="0" algn="l">
              <a:spcBef>
                <a:spcPts val="0"/>
              </a:spcBef>
              <a:spcAft>
                <a:spcPts val="0"/>
              </a:spcAft>
              <a:buNone/>
            </a:pPr>
            <a:r>
              <a:rPr lang="en"/>
              <a:t>K nearest neighbors on housing prices? Good estimates?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301a6528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301a6528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2d04c36a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2d04c36a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301a652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301a652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person introduces each other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c2e6e07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c2e6e07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https://6abc.com/philadelphia-crime-homicide-stats-philly-murders/6351850/</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301a652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301a652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Raj</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c2e6e076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c2e6e076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c2e6e076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c2e6e076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db282b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db282b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2e6e076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2e6e076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hongson1218/Crime-in-Philadelphia/tree/master/Winter%2020-21"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kaggle.com/mchirico/philadelphiacrimedata" TargetMode="External"/><Relationship Id="rId4" Type="http://schemas.openxmlformats.org/officeDocument/2006/relationships/hyperlink" Target="http://www.climate.psu.edu/data/city_information/index.php?city=phl&amp;page=dwa&amp;type=big7" TargetMode="External"/><Relationship Id="rId5" Type="http://schemas.openxmlformats.org/officeDocument/2006/relationships/image" Target="../media/image6.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opendataphilly.org/dataset/parking-violations" TargetMode="Externa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0" y="2221150"/>
            <a:ext cx="9144000" cy="921900"/>
          </a:xfrm>
          <a:prstGeom prst="rect">
            <a:avLst/>
          </a:prstGeom>
          <a:solidFill>
            <a:srgbClr val="A4C2F4"/>
          </a:solidFill>
        </p:spPr>
        <p:txBody>
          <a:bodyPr anchorCtr="0" anchor="b" bIns="91425" lIns="91425" spcFirstLastPara="1" rIns="91425" wrap="square" tIns="91425">
            <a:noAutofit/>
          </a:bodyPr>
          <a:lstStyle/>
          <a:p>
            <a:pPr indent="0" lvl="0" marL="0" rtl="0" algn="ctr">
              <a:spcBef>
                <a:spcPts val="0"/>
              </a:spcBef>
              <a:spcAft>
                <a:spcPts val="0"/>
              </a:spcAft>
              <a:buNone/>
            </a:pPr>
            <a:r>
              <a:rPr i="1" lang="en"/>
              <a:t>Crimes in Philadelphia</a:t>
            </a:r>
            <a:endParaRPr i="1"/>
          </a:p>
        </p:txBody>
      </p:sp>
      <p:sp>
        <p:nvSpPr>
          <p:cNvPr id="55" name="Google Shape;55;p13"/>
          <p:cNvSpPr txBox="1"/>
          <p:nvPr>
            <p:ph idx="1" type="subTitle"/>
          </p:nvPr>
        </p:nvSpPr>
        <p:spPr>
          <a:xfrm>
            <a:off x="2563400" y="3202650"/>
            <a:ext cx="6679800" cy="5310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Raj Patel, Hong Son, Kunal Sharma</a:t>
            </a:r>
            <a:endParaRPr b="1">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Top 10 - Zip Code &amp; Crime Type</a:t>
            </a:r>
            <a:endParaRPr b="1" sz="3000">
              <a:solidFill>
                <a:schemeClr val="accent5"/>
              </a:solidFill>
              <a:latin typeface="Raleway"/>
              <a:ea typeface="Raleway"/>
              <a:cs typeface="Raleway"/>
              <a:sym typeface="Raleway"/>
            </a:endParaRPr>
          </a:p>
        </p:txBody>
      </p:sp>
      <p:pic>
        <p:nvPicPr>
          <p:cNvPr id="124" name="Google Shape;124;p22"/>
          <p:cNvPicPr preferRelativeResize="0"/>
          <p:nvPr/>
        </p:nvPicPr>
        <p:blipFill>
          <a:blip r:embed="rId3">
            <a:alphaModFix/>
          </a:blip>
          <a:stretch>
            <a:fillRect/>
          </a:stretch>
        </p:blipFill>
        <p:spPr>
          <a:xfrm>
            <a:off x="152400" y="1170125"/>
            <a:ext cx="3048000" cy="2971800"/>
          </a:xfrm>
          <a:prstGeom prst="rect">
            <a:avLst/>
          </a:prstGeom>
          <a:noFill/>
          <a:ln>
            <a:noFill/>
          </a:ln>
        </p:spPr>
      </p:pic>
      <p:sp>
        <p:nvSpPr>
          <p:cNvPr id="125" name="Google Shape;125;p22"/>
          <p:cNvSpPr txBox="1"/>
          <p:nvPr/>
        </p:nvSpPr>
        <p:spPr>
          <a:xfrm>
            <a:off x="3399950" y="1290225"/>
            <a:ext cx="4977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What are the top 10 crimes that occured with crime Type factored in?</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From our analysis we can see that there are multiple cases of crimes at 19151. Two instances with crime in 19149 also made the counts.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Regions with Most Crime</a:t>
            </a:r>
            <a:endParaRPr b="1" sz="3000">
              <a:solidFill>
                <a:schemeClr val="accent5"/>
              </a:solidFill>
              <a:latin typeface="Raleway"/>
              <a:ea typeface="Raleway"/>
              <a:cs typeface="Raleway"/>
              <a:sym typeface="Raleway"/>
            </a:endParaRPr>
          </a:p>
        </p:txBody>
      </p:sp>
      <p:pic>
        <p:nvPicPr>
          <p:cNvPr id="131" name="Google Shape;131;p23"/>
          <p:cNvPicPr preferRelativeResize="0"/>
          <p:nvPr/>
        </p:nvPicPr>
        <p:blipFill>
          <a:blip r:embed="rId3">
            <a:alphaModFix/>
          </a:blip>
          <a:stretch>
            <a:fillRect/>
          </a:stretch>
        </p:blipFill>
        <p:spPr>
          <a:xfrm>
            <a:off x="311700" y="1170125"/>
            <a:ext cx="2686050" cy="1628775"/>
          </a:xfrm>
          <a:prstGeom prst="rect">
            <a:avLst/>
          </a:prstGeom>
          <a:noFill/>
          <a:ln>
            <a:noFill/>
          </a:ln>
        </p:spPr>
      </p:pic>
      <p:pic>
        <p:nvPicPr>
          <p:cNvPr id="132" name="Google Shape;132;p23"/>
          <p:cNvPicPr preferRelativeResize="0"/>
          <p:nvPr/>
        </p:nvPicPr>
        <p:blipFill>
          <a:blip r:embed="rId4">
            <a:alphaModFix/>
          </a:blip>
          <a:stretch>
            <a:fillRect/>
          </a:stretch>
        </p:blipFill>
        <p:spPr>
          <a:xfrm>
            <a:off x="3996950" y="1800550"/>
            <a:ext cx="4511650" cy="3091140"/>
          </a:xfrm>
          <a:prstGeom prst="rect">
            <a:avLst/>
          </a:prstGeom>
          <a:noFill/>
          <a:ln>
            <a:noFill/>
          </a:ln>
        </p:spPr>
      </p:pic>
      <p:sp>
        <p:nvSpPr>
          <p:cNvPr id="133" name="Google Shape;133;p23"/>
          <p:cNvSpPr txBox="1"/>
          <p:nvPr/>
        </p:nvSpPr>
        <p:spPr>
          <a:xfrm>
            <a:off x="302100" y="3012950"/>
            <a:ext cx="297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We found it interesting that when we consider Lon, Lat, and Zip that the most events happened in 19149.</a:t>
            </a:r>
            <a:endParaRPr>
              <a:solidFill>
                <a:schemeClr val="lt1"/>
              </a:solidFill>
            </a:endParaRPr>
          </a:p>
        </p:txBody>
      </p:sp>
      <p:sp>
        <p:nvSpPr>
          <p:cNvPr id="134" name="Google Shape;134;p23"/>
          <p:cNvSpPr txBox="1"/>
          <p:nvPr/>
        </p:nvSpPr>
        <p:spPr>
          <a:xfrm>
            <a:off x="3896850" y="1295400"/>
            <a:ext cx="497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Regions with the most crime?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Machine Learning (Applications)</a:t>
            </a:r>
            <a:endParaRPr b="1" sz="3000">
              <a:solidFill>
                <a:schemeClr val="accent5"/>
              </a:solidFill>
              <a:latin typeface="Raleway"/>
              <a:ea typeface="Raleway"/>
              <a:cs typeface="Raleway"/>
              <a:sym typeface="Raleway"/>
            </a:endParaRPr>
          </a:p>
        </p:txBody>
      </p:sp>
      <p:sp>
        <p:nvSpPr>
          <p:cNvPr id="140" name="Google Shape;140;p24"/>
          <p:cNvSpPr txBox="1"/>
          <p:nvPr/>
        </p:nvSpPr>
        <p:spPr>
          <a:xfrm>
            <a:off x="206450" y="874325"/>
            <a:ext cx="83424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Char char="●"/>
            </a:pPr>
            <a:r>
              <a:rPr lang="en" sz="1800">
                <a:solidFill>
                  <a:srgbClr val="FFFFFF"/>
                </a:solidFill>
              </a:rPr>
              <a:t>Predicting the Crimes based on Text General Code (Type of Crime)</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1" marL="914400" rtl="0" algn="l">
              <a:spcBef>
                <a:spcPts val="0"/>
              </a:spcBef>
              <a:spcAft>
                <a:spcPts val="0"/>
              </a:spcAft>
              <a:buClr>
                <a:srgbClr val="FFFFFF"/>
              </a:buClr>
              <a:buSzPts val="1800"/>
              <a:buChar char="○"/>
            </a:pPr>
            <a:r>
              <a:rPr lang="en" sz="1800">
                <a:solidFill>
                  <a:srgbClr val="FFFFFF"/>
                </a:solidFill>
              </a:rPr>
              <a:t>Predicting the Top 5 Crimes that Occured</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1" marL="914400" rtl="0" algn="l">
              <a:spcBef>
                <a:spcPts val="0"/>
              </a:spcBef>
              <a:spcAft>
                <a:spcPts val="0"/>
              </a:spcAft>
              <a:buClr>
                <a:srgbClr val="FFFFFF"/>
              </a:buClr>
              <a:buSzPts val="1800"/>
              <a:buChar char="○"/>
            </a:pPr>
            <a:r>
              <a:rPr lang="en" sz="1800">
                <a:solidFill>
                  <a:srgbClr val="FFFFFF"/>
                </a:solidFill>
              </a:rPr>
              <a:t>Optimization - Predicting the Crimes based on Grouping</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Predicting type of Crime that is ‘Non-Violent’ or ‘Violent’ </a:t>
            </a:r>
            <a:endParaRPr sz="18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ML - Models Used</a:t>
            </a:r>
            <a:endParaRPr b="1" sz="3000">
              <a:solidFill>
                <a:schemeClr val="accent5"/>
              </a:solidFill>
              <a:latin typeface="Raleway"/>
              <a:ea typeface="Raleway"/>
              <a:cs typeface="Raleway"/>
              <a:sym typeface="Raleway"/>
            </a:endParaRPr>
          </a:p>
        </p:txBody>
      </p:sp>
      <p:sp>
        <p:nvSpPr>
          <p:cNvPr id="146" name="Google Shape;146;p25"/>
          <p:cNvSpPr txBox="1"/>
          <p:nvPr/>
        </p:nvSpPr>
        <p:spPr>
          <a:xfrm>
            <a:off x="206450" y="874325"/>
            <a:ext cx="8342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rPr>
              <a:t>Supervised</a:t>
            </a:r>
            <a:r>
              <a:rPr lang="en" sz="1800">
                <a:solidFill>
                  <a:srgbClr val="FFFFFF"/>
                </a:solidFill>
              </a:rPr>
              <a:t> Learning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KNN</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Decision Tree</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Extra Trees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Random Forest</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Logistic Regression</a:t>
            </a:r>
            <a:endParaRPr sz="18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ML - Feature Selection</a:t>
            </a:r>
            <a:endParaRPr b="1" sz="3000">
              <a:solidFill>
                <a:schemeClr val="accent5"/>
              </a:solidFill>
              <a:latin typeface="Raleway"/>
              <a:ea typeface="Raleway"/>
              <a:cs typeface="Raleway"/>
              <a:sym typeface="Raleway"/>
            </a:endParaRPr>
          </a:p>
        </p:txBody>
      </p:sp>
      <p:pic>
        <p:nvPicPr>
          <p:cNvPr id="152" name="Google Shape;152;p26"/>
          <p:cNvPicPr preferRelativeResize="0"/>
          <p:nvPr/>
        </p:nvPicPr>
        <p:blipFill>
          <a:blip r:embed="rId3">
            <a:alphaModFix/>
          </a:blip>
          <a:stretch>
            <a:fillRect/>
          </a:stretch>
        </p:blipFill>
        <p:spPr>
          <a:xfrm>
            <a:off x="152400" y="780025"/>
            <a:ext cx="4419600" cy="2569262"/>
          </a:xfrm>
          <a:prstGeom prst="rect">
            <a:avLst/>
          </a:prstGeom>
          <a:noFill/>
          <a:ln>
            <a:noFill/>
          </a:ln>
        </p:spPr>
      </p:pic>
      <p:pic>
        <p:nvPicPr>
          <p:cNvPr id="153" name="Google Shape;153;p26"/>
          <p:cNvPicPr preferRelativeResize="0"/>
          <p:nvPr/>
        </p:nvPicPr>
        <p:blipFill>
          <a:blip r:embed="rId4">
            <a:alphaModFix/>
          </a:blip>
          <a:stretch>
            <a:fillRect/>
          </a:stretch>
        </p:blipFill>
        <p:spPr>
          <a:xfrm>
            <a:off x="4798425" y="560525"/>
            <a:ext cx="4033864" cy="4278176"/>
          </a:xfrm>
          <a:prstGeom prst="rect">
            <a:avLst/>
          </a:prstGeom>
          <a:noFill/>
          <a:ln>
            <a:noFill/>
          </a:ln>
        </p:spPr>
      </p:pic>
      <p:sp>
        <p:nvSpPr>
          <p:cNvPr id="154" name="Google Shape;154;p26"/>
          <p:cNvSpPr txBox="1"/>
          <p:nvPr/>
        </p:nvSpPr>
        <p:spPr>
          <a:xfrm>
            <a:off x="221550" y="3575025"/>
            <a:ext cx="425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We found that ['Lon', 'Lat', 'Hour'] were the attributes that mostly correlated to the type of crimes.</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ML (Predicting Top 5 Crimes) - Results</a:t>
            </a:r>
            <a:endParaRPr b="1" sz="3000">
              <a:solidFill>
                <a:schemeClr val="accent5"/>
              </a:solidFill>
              <a:latin typeface="Raleway"/>
              <a:ea typeface="Raleway"/>
              <a:cs typeface="Raleway"/>
              <a:sym typeface="Raleway"/>
            </a:endParaRPr>
          </a:p>
        </p:txBody>
      </p:sp>
      <p:pic>
        <p:nvPicPr>
          <p:cNvPr id="160" name="Google Shape;160;p27"/>
          <p:cNvPicPr preferRelativeResize="0"/>
          <p:nvPr/>
        </p:nvPicPr>
        <p:blipFill>
          <a:blip r:embed="rId3">
            <a:alphaModFix/>
          </a:blip>
          <a:stretch>
            <a:fillRect/>
          </a:stretch>
        </p:blipFill>
        <p:spPr>
          <a:xfrm>
            <a:off x="152400" y="712925"/>
            <a:ext cx="5139149" cy="4278175"/>
          </a:xfrm>
          <a:prstGeom prst="rect">
            <a:avLst/>
          </a:prstGeom>
          <a:noFill/>
          <a:ln>
            <a:noFill/>
          </a:ln>
        </p:spPr>
      </p:pic>
      <p:sp>
        <p:nvSpPr>
          <p:cNvPr id="161" name="Google Shape;161;p27"/>
          <p:cNvSpPr txBox="1"/>
          <p:nvPr/>
        </p:nvSpPr>
        <p:spPr>
          <a:xfrm>
            <a:off x="5534400" y="1221900"/>
            <a:ext cx="360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A models ranged 29-47% accuracy. We decided to optimized the models by grouping the crimes.</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ML - Optimization</a:t>
            </a:r>
            <a:endParaRPr b="1" sz="3000">
              <a:solidFill>
                <a:schemeClr val="accent5"/>
              </a:solidFill>
              <a:latin typeface="Raleway"/>
              <a:ea typeface="Raleway"/>
              <a:cs typeface="Raleway"/>
              <a:sym typeface="Raleway"/>
            </a:endParaRPr>
          </a:p>
        </p:txBody>
      </p:sp>
      <p:sp>
        <p:nvSpPr>
          <p:cNvPr id="167" name="Google Shape;167;p28"/>
          <p:cNvSpPr txBox="1"/>
          <p:nvPr/>
        </p:nvSpPr>
        <p:spPr>
          <a:xfrm>
            <a:off x="206450" y="874325"/>
            <a:ext cx="41355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Char char="●"/>
            </a:pPr>
            <a:r>
              <a:rPr lang="en" sz="1800">
                <a:solidFill>
                  <a:srgbClr val="FFFFFF"/>
                </a:solidFill>
              </a:rPr>
              <a:t>In order to enhance the performance of the model, crimes were grouped to reduce noise. </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There were 30+ types of crimes before we grouped them into broader categories</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The new categorization reduced the crime type count to only 5 variations</a:t>
            </a:r>
            <a:endParaRPr sz="1800">
              <a:solidFill>
                <a:srgbClr val="FFFFFF"/>
              </a:solidFill>
            </a:endParaRPr>
          </a:p>
        </p:txBody>
      </p:sp>
      <p:pic>
        <p:nvPicPr>
          <p:cNvPr id="168" name="Google Shape;168;p28"/>
          <p:cNvPicPr preferRelativeResize="0"/>
          <p:nvPr/>
        </p:nvPicPr>
        <p:blipFill>
          <a:blip r:embed="rId3">
            <a:alphaModFix/>
          </a:blip>
          <a:stretch>
            <a:fillRect/>
          </a:stretch>
        </p:blipFill>
        <p:spPr>
          <a:xfrm>
            <a:off x="4984325" y="794726"/>
            <a:ext cx="4010100" cy="42376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ML </a:t>
            </a:r>
            <a:r>
              <a:rPr b="1" lang="en" sz="3000">
                <a:solidFill>
                  <a:schemeClr val="accent5"/>
                </a:solidFill>
                <a:latin typeface="Raleway"/>
                <a:ea typeface="Raleway"/>
                <a:cs typeface="Raleway"/>
                <a:sym typeface="Raleway"/>
              </a:rPr>
              <a:t>Optimization</a:t>
            </a:r>
            <a:r>
              <a:rPr b="1" lang="en" sz="3000">
                <a:solidFill>
                  <a:schemeClr val="accent5"/>
                </a:solidFill>
                <a:latin typeface="Raleway"/>
                <a:ea typeface="Raleway"/>
                <a:cs typeface="Raleway"/>
                <a:sym typeface="Raleway"/>
              </a:rPr>
              <a:t> - Feature Selection</a:t>
            </a:r>
            <a:endParaRPr b="1" sz="3000">
              <a:solidFill>
                <a:schemeClr val="accent5"/>
              </a:solidFill>
              <a:latin typeface="Raleway"/>
              <a:ea typeface="Raleway"/>
              <a:cs typeface="Raleway"/>
              <a:sym typeface="Raleway"/>
            </a:endParaRPr>
          </a:p>
        </p:txBody>
      </p:sp>
      <p:sp>
        <p:nvSpPr>
          <p:cNvPr id="174" name="Google Shape;174;p29"/>
          <p:cNvSpPr txBox="1"/>
          <p:nvPr/>
        </p:nvSpPr>
        <p:spPr>
          <a:xfrm>
            <a:off x="221550" y="3575025"/>
            <a:ext cx="425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We found that ['Lon', 'Lat', 'Hour'] were the attributes that mostly correlated to the type of crimes.</a:t>
            </a:r>
            <a:endParaRPr>
              <a:solidFill>
                <a:srgbClr val="FFFFFF"/>
              </a:solidFill>
            </a:endParaRPr>
          </a:p>
        </p:txBody>
      </p:sp>
      <p:pic>
        <p:nvPicPr>
          <p:cNvPr id="175" name="Google Shape;175;p29"/>
          <p:cNvPicPr preferRelativeResize="0"/>
          <p:nvPr/>
        </p:nvPicPr>
        <p:blipFill>
          <a:blip r:embed="rId3">
            <a:alphaModFix/>
          </a:blip>
          <a:stretch>
            <a:fillRect/>
          </a:stretch>
        </p:blipFill>
        <p:spPr>
          <a:xfrm>
            <a:off x="152400" y="712925"/>
            <a:ext cx="4493627" cy="2523818"/>
          </a:xfrm>
          <a:prstGeom prst="rect">
            <a:avLst/>
          </a:prstGeom>
          <a:noFill/>
          <a:ln>
            <a:noFill/>
          </a:ln>
        </p:spPr>
      </p:pic>
      <p:pic>
        <p:nvPicPr>
          <p:cNvPr id="176" name="Google Shape;176;p29"/>
          <p:cNvPicPr preferRelativeResize="0"/>
          <p:nvPr/>
        </p:nvPicPr>
        <p:blipFill>
          <a:blip r:embed="rId4">
            <a:alphaModFix/>
          </a:blip>
          <a:stretch>
            <a:fillRect/>
          </a:stretch>
        </p:blipFill>
        <p:spPr>
          <a:xfrm>
            <a:off x="4798427" y="712925"/>
            <a:ext cx="4193172" cy="2122876"/>
          </a:xfrm>
          <a:prstGeom prst="rect">
            <a:avLst/>
          </a:prstGeom>
          <a:noFill/>
          <a:ln>
            <a:noFill/>
          </a:ln>
        </p:spPr>
      </p:pic>
      <p:sp>
        <p:nvSpPr>
          <p:cNvPr id="177" name="Google Shape;177;p29"/>
          <p:cNvSpPr txBox="1"/>
          <p:nvPr/>
        </p:nvSpPr>
        <p:spPr>
          <a:xfrm>
            <a:off x="4798425" y="3575025"/>
            <a:ext cx="425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Using the elbow method, we used Number of Neighbors as 20</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ML </a:t>
            </a:r>
            <a:r>
              <a:rPr b="1" lang="en" sz="3000">
                <a:solidFill>
                  <a:schemeClr val="accent5"/>
                </a:solidFill>
                <a:latin typeface="Raleway"/>
                <a:ea typeface="Raleway"/>
                <a:cs typeface="Raleway"/>
                <a:sym typeface="Raleway"/>
              </a:rPr>
              <a:t>Optimization</a:t>
            </a:r>
            <a:r>
              <a:rPr b="1" lang="en" sz="3000">
                <a:solidFill>
                  <a:schemeClr val="accent5"/>
                </a:solidFill>
                <a:latin typeface="Raleway"/>
                <a:ea typeface="Raleway"/>
                <a:cs typeface="Raleway"/>
                <a:sym typeface="Raleway"/>
              </a:rPr>
              <a:t> - Results</a:t>
            </a:r>
            <a:endParaRPr b="1" sz="3000">
              <a:solidFill>
                <a:schemeClr val="accent5"/>
              </a:solidFill>
              <a:latin typeface="Raleway"/>
              <a:ea typeface="Raleway"/>
              <a:cs typeface="Raleway"/>
              <a:sym typeface="Raleway"/>
            </a:endParaRPr>
          </a:p>
        </p:txBody>
      </p:sp>
      <p:pic>
        <p:nvPicPr>
          <p:cNvPr id="183" name="Google Shape;183;p30"/>
          <p:cNvPicPr preferRelativeResize="0"/>
          <p:nvPr/>
        </p:nvPicPr>
        <p:blipFill>
          <a:blip r:embed="rId3">
            <a:alphaModFix/>
          </a:blip>
          <a:stretch>
            <a:fillRect/>
          </a:stretch>
        </p:blipFill>
        <p:spPr>
          <a:xfrm>
            <a:off x="152400" y="712925"/>
            <a:ext cx="4742074" cy="4278175"/>
          </a:xfrm>
          <a:prstGeom prst="rect">
            <a:avLst/>
          </a:prstGeom>
          <a:noFill/>
          <a:ln>
            <a:noFill/>
          </a:ln>
        </p:spPr>
      </p:pic>
      <p:pic>
        <p:nvPicPr>
          <p:cNvPr id="184" name="Google Shape;184;p30"/>
          <p:cNvPicPr preferRelativeResize="0"/>
          <p:nvPr/>
        </p:nvPicPr>
        <p:blipFill>
          <a:blip r:embed="rId4">
            <a:alphaModFix/>
          </a:blip>
          <a:stretch>
            <a:fillRect/>
          </a:stretch>
        </p:blipFill>
        <p:spPr>
          <a:xfrm>
            <a:off x="5222775" y="813850"/>
            <a:ext cx="3609524" cy="1504725"/>
          </a:xfrm>
          <a:prstGeom prst="rect">
            <a:avLst/>
          </a:prstGeom>
          <a:noFill/>
          <a:ln>
            <a:noFill/>
          </a:ln>
        </p:spPr>
      </p:pic>
      <p:sp>
        <p:nvSpPr>
          <p:cNvPr id="185" name="Google Shape;185;p30"/>
          <p:cNvSpPr txBox="1"/>
          <p:nvPr/>
        </p:nvSpPr>
        <p:spPr>
          <a:xfrm>
            <a:off x="5176850" y="2615125"/>
            <a:ext cx="3609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The models ranged from 45-53% accuracy. We see from the classification report that we get very low precision, </a:t>
            </a:r>
            <a:r>
              <a:rPr lang="en">
                <a:solidFill>
                  <a:srgbClr val="FFFFFF"/>
                </a:solidFill>
              </a:rPr>
              <a:t>recall</a:t>
            </a:r>
            <a:r>
              <a:rPr lang="en">
                <a:solidFill>
                  <a:srgbClr val="FFFFFF"/>
                </a:solidFill>
              </a:rPr>
              <a:t>, and f1-score for classes outside of class 1.</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ML Optimization - </a:t>
            </a:r>
            <a:r>
              <a:rPr b="1" lang="en" sz="3000">
                <a:solidFill>
                  <a:schemeClr val="accent5"/>
                </a:solidFill>
                <a:latin typeface="Raleway"/>
                <a:ea typeface="Raleway"/>
                <a:cs typeface="Raleway"/>
                <a:sym typeface="Raleway"/>
              </a:rPr>
              <a:t>Justification</a:t>
            </a:r>
            <a:endParaRPr b="1" sz="3000">
              <a:solidFill>
                <a:schemeClr val="accent5"/>
              </a:solidFill>
              <a:latin typeface="Raleway"/>
              <a:ea typeface="Raleway"/>
              <a:cs typeface="Raleway"/>
              <a:sym typeface="Raleway"/>
            </a:endParaRPr>
          </a:p>
        </p:txBody>
      </p:sp>
      <p:sp>
        <p:nvSpPr>
          <p:cNvPr id="191" name="Google Shape;191;p31"/>
          <p:cNvSpPr txBox="1"/>
          <p:nvPr/>
        </p:nvSpPr>
        <p:spPr>
          <a:xfrm>
            <a:off x="5142675" y="786325"/>
            <a:ext cx="360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A majority of the nearest neighbors or </a:t>
            </a:r>
            <a:r>
              <a:rPr lang="en">
                <a:solidFill>
                  <a:srgbClr val="FFFFFF"/>
                </a:solidFill>
              </a:rPr>
              <a:t>latitude</a:t>
            </a:r>
            <a:r>
              <a:rPr lang="en">
                <a:solidFill>
                  <a:srgbClr val="FFFFFF"/>
                </a:solidFill>
              </a:rPr>
              <a:t> points will be classified as green or class 1.</a:t>
            </a:r>
            <a:endParaRPr>
              <a:solidFill>
                <a:srgbClr val="FFFFFF"/>
              </a:solidFill>
            </a:endParaRPr>
          </a:p>
        </p:txBody>
      </p:sp>
      <p:pic>
        <p:nvPicPr>
          <p:cNvPr id="192" name="Google Shape;192;p31"/>
          <p:cNvPicPr preferRelativeResize="0"/>
          <p:nvPr/>
        </p:nvPicPr>
        <p:blipFill>
          <a:blip r:embed="rId3">
            <a:alphaModFix/>
          </a:blip>
          <a:stretch>
            <a:fillRect/>
          </a:stretch>
        </p:blipFill>
        <p:spPr>
          <a:xfrm>
            <a:off x="152400" y="712925"/>
            <a:ext cx="4872050" cy="33253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695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Team Introduction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Problem Statement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Target Audience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Github</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Datasets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Visualizations &amp; Interpretations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Machine Learning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Model </a:t>
            </a:r>
            <a:r>
              <a:rPr lang="en">
                <a:solidFill>
                  <a:schemeClr val="lt1"/>
                </a:solidFill>
              </a:rPr>
              <a:t>Optimization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Outcomes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Limitations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Future</a:t>
            </a:r>
            <a:r>
              <a:rPr lang="en">
                <a:solidFill>
                  <a:schemeClr val="lt1"/>
                </a:solidFill>
              </a:rPr>
              <a:t> Work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Work Cited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Questions </a:t>
            </a:r>
            <a:endParaRPr>
              <a:solidFill>
                <a:schemeClr val="lt1"/>
              </a:solidFill>
            </a:endParaRPr>
          </a:p>
        </p:txBody>
      </p:sp>
      <p:sp>
        <p:nvSpPr>
          <p:cNvPr id="61" name="Google Shape;61;p14"/>
          <p:cNvSpPr txBox="1"/>
          <p:nvPr>
            <p:ph type="title"/>
          </p:nvPr>
        </p:nvSpPr>
        <p:spPr>
          <a:xfrm>
            <a:off x="4641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Agenda</a:t>
            </a:r>
            <a:endParaRPr b="1" sz="3000">
              <a:solidFill>
                <a:srgbClr val="FFC000"/>
              </a:solidFill>
              <a:latin typeface="Raleway"/>
              <a:ea typeface="Raleway"/>
              <a:cs typeface="Raleway"/>
              <a:sym typeface="Raleway"/>
            </a:endParaRPr>
          </a:p>
        </p:txBody>
      </p:sp>
      <p:pic>
        <p:nvPicPr>
          <p:cNvPr id="62" name="Google Shape;62;p14"/>
          <p:cNvPicPr preferRelativeResize="0"/>
          <p:nvPr/>
        </p:nvPicPr>
        <p:blipFill>
          <a:blip r:embed="rId3">
            <a:alphaModFix/>
          </a:blip>
          <a:stretch>
            <a:fillRect/>
          </a:stretch>
        </p:blipFill>
        <p:spPr>
          <a:xfrm>
            <a:off x="6811649" y="2217725"/>
            <a:ext cx="1454375" cy="1452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ML (Violent and Non-violent Crimes) - Results</a:t>
            </a:r>
            <a:endParaRPr b="1" sz="3000">
              <a:solidFill>
                <a:schemeClr val="accent5"/>
              </a:solidFill>
              <a:latin typeface="Raleway"/>
              <a:ea typeface="Raleway"/>
              <a:cs typeface="Raleway"/>
              <a:sym typeface="Raleway"/>
            </a:endParaRPr>
          </a:p>
        </p:txBody>
      </p:sp>
      <p:sp>
        <p:nvSpPr>
          <p:cNvPr id="198" name="Google Shape;198;p32"/>
          <p:cNvSpPr txBox="1"/>
          <p:nvPr/>
        </p:nvSpPr>
        <p:spPr>
          <a:xfrm>
            <a:off x="4944050" y="1221900"/>
            <a:ext cx="419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The accuracy increased significantly as we grouped the crimes in violent and non violent</a:t>
            </a:r>
            <a:r>
              <a:rPr lang="en">
                <a:solidFill>
                  <a:srgbClr val="FFFFFF"/>
                </a:solidFill>
              </a:rPr>
              <a:t>.</a:t>
            </a:r>
            <a:endParaRPr>
              <a:solidFill>
                <a:srgbClr val="FFFFFF"/>
              </a:solidFill>
            </a:endParaRPr>
          </a:p>
        </p:txBody>
      </p:sp>
      <p:pic>
        <p:nvPicPr>
          <p:cNvPr id="199" name="Google Shape;199;p32"/>
          <p:cNvPicPr preferRelativeResize="0"/>
          <p:nvPr/>
        </p:nvPicPr>
        <p:blipFill>
          <a:blip r:embed="rId3">
            <a:alphaModFix/>
          </a:blip>
          <a:stretch>
            <a:fillRect/>
          </a:stretch>
        </p:blipFill>
        <p:spPr>
          <a:xfrm>
            <a:off x="152400" y="3002100"/>
            <a:ext cx="8839199" cy="1920950"/>
          </a:xfrm>
          <a:prstGeom prst="rect">
            <a:avLst/>
          </a:prstGeom>
          <a:noFill/>
          <a:ln>
            <a:noFill/>
          </a:ln>
        </p:spPr>
      </p:pic>
      <p:pic>
        <p:nvPicPr>
          <p:cNvPr id="200" name="Google Shape;200;p32"/>
          <p:cNvPicPr preferRelativeResize="0"/>
          <p:nvPr/>
        </p:nvPicPr>
        <p:blipFill>
          <a:blip r:embed="rId4">
            <a:alphaModFix/>
          </a:blip>
          <a:stretch>
            <a:fillRect/>
          </a:stretch>
        </p:blipFill>
        <p:spPr>
          <a:xfrm>
            <a:off x="493375" y="1221897"/>
            <a:ext cx="4004450" cy="150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ML Optimization - Justification</a:t>
            </a:r>
            <a:endParaRPr b="1" sz="3000">
              <a:solidFill>
                <a:schemeClr val="accent5"/>
              </a:solidFill>
              <a:latin typeface="Raleway"/>
              <a:ea typeface="Raleway"/>
              <a:cs typeface="Raleway"/>
              <a:sym typeface="Raleway"/>
            </a:endParaRPr>
          </a:p>
        </p:txBody>
      </p:sp>
      <p:sp>
        <p:nvSpPr>
          <p:cNvPr id="206" name="Google Shape;206;p33"/>
          <p:cNvSpPr txBox="1"/>
          <p:nvPr/>
        </p:nvSpPr>
        <p:spPr>
          <a:xfrm>
            <a:off x="5142675" y="786325"/>
            <a:ext cx="360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lt1"/>
                </a:solidFill>
              </a:rPr>
              <a:t>A majority of the nearest neighbors or latitude points will be classified as blue or class 0.</a:t>
            </a:r>
            <a:endParaRPr>
              <a:solidFill>
                <a:srgbClr val="FFFFFF"/>
              </a:solidFill>
            </a:endParaRPr>
          </a:p>
        </p:txBody>
      </p:sp>
      <p:pic>
        <p:nvPicPr>
          <p:cNvPr id="207" name="Google Shape;207;p33"/>
          <p:cNvPicPr preferRelativeResize="0"/>
          <p:nvPr/>
        </p:nvPicPr>
        <p:blipFill>
          <a:blip r:embed="rId3">
            <a:alphaModFix/>
          </a:blip>
          <a:stretch>
            <a:fillRect/>
          </a:stretch>
        </p:blipFill>
        <p:spPr>
          <a:xfrm>
            <a:off x="184075" y="786325"/>
            <a:ext cx="4958600" cy="322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70AD47"/>
                </a:solidFill>
                <a:latin typeface="Raleway"/>
                <a:ea typeface="Raleway"/>
                <a:cs typeface="Raleway"/>
                <a:sym typeface="Raleway"/>
              </a:rPr>
              <a:t>Limitations</a:t>
            </a:r>
            <a:endParaRPr b="1" sz="3000">
              <a:solidFill>
                <a:srgbClr val="70AD47"/>
              </a:solidFill>
              <a:latin typeface="Raleway"/>
              <a:ea typeface="Raleway"/>
              <a:cs typeface="Raleway"/>
              <a:sym typeface="Raleway"/>
            </a:endParaRPr>
          </a:p>
        </p:txBody>
      </p:sp>
      <p:sp>
        <p:nvSpPr>
          <p:cNvPr id="213" name="Google Shape;21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Lack of helpful attributes to move the needle and improve model performance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We tried to integrate more datasets, but it was very difficult to integrate other datasets.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Lack of existing research in this area</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Very little work on optimization of models (class imbalances, bias, ambiguity)</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70AD47"/>
                </a:solidFill>
                <a:latin typeface="Raleway"/>
                <a:ea typeface="Raleway"/>
                <a:cs typeface="Raleway"/>
                <a:sym typeface="Raleway"/>
              </a:rPr>
              <a:t>Lessons Learned</a:t>
            </a:r>
            <a:endParaRPr b="1" sz="3000">
              <a:solidFill>
                <a:srgbClr val="70AD47"/>
              </a:solidFill>
              <a:latin typeface="Raleway"/>
              <a:ea typeface="Raleway"/>
              <a:cs typeface="Raleway"/>
              <a:sym typeface="Raleway"/>
            </a:endParaRPr>
          </a:p>
        </p:txBody>
      </p:sp>
      <p:sp>
        <p:nvSpPr>
          <p:cNvPr id="219" name="Google Shape;21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Clr>
                <a:schemeClr val="lt1"/>
              </a:buClr>
              <a:buSzPts val="1800"/>
              <a:buChar char="●"/>
            </a:pPr>
            <a:r>
              <a:rPr lang="en">
                <a:solidFill>
                  <a:schemeClr val="lt1"/>
                </a:solidFill>
              </a:rPr>
              <a:t>Before working on machine learning, it’s important to hone in on the dataset and focus on conceptualizing problems to be addressed.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Machine learning may not work well with every dataset</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Grouping the crimes improved the model but not by much</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It’s important to make pivots as needed in response to unaccounted issues that may arise. </a:t>
            </a:r>
            <a:endParaRPr>
              <a:solidFill>
                <a:schemeClr val="lt1"/>
              </a:solidFill>
            </a:endParaRPr>
          </a:p>
          <a:p>
            <a:pPr indent="0" lvl="0" marL="0" rtl="0" algn="l">
              <a:lnSpc>
                <a:spcPct val="115000"/>
              </a:lnSpc>
              <a:spcBef>
                <a:spcPts val="0"/>
              </a:spcBef>
              <a:spcAft>
                <a:spcPts val="1600"/>
              </a:spcAft>
              <a:buNone/>
            </a:pPr>
            <a:r>
              <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70AD47"/>
                </a:solidFill>
                <a:latin typeface="Raleway"/>
                <a:ea typeface="Raleway"/>
                <a:cs typeface="Raleway"/>
                <a:sym typeface="Raleway"/>
              </a:rPr>
              <a:t>Future</a:t>
            </a:r>
            <a:r>
              <a:rPr b="1" lang="en" sz="3000">
                <a:solidFill>
                  <a:srgbClr val="70AD47"/>
                </a:solidFill>
                <a:latin typeface="Raleway"/>
                <a:ea typeface="Raleway"/>
                <a:cs typeface="Raleway"/>
                <a:sym typeface="Raleway"/>
              </a:rPr>
              <a:t> Work</a:t>
            </a:r>
            <a:endParaRPr b="1" sz="3000">
              <a:solidFill>
                <a:srgbClr val="70AD47"/>
              </a:solidFill>
              <a:latin typeface="Raleway"/>
              <a:ea typeface="Raleway"/>
              <a:cs typeface="Raleway"/>
              <a:sym typeface="Raleway"/>
            </a:endParaRPr>
          </a:p>
        </p:txBody>
      </p:sp>
      <p:sp>
        <p:nvSpPr>
          <p:cNvPr id="225" name="Google Shape;22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342900" lvl="0" marL="457200" rtl="0" algn="l">
              <a:spcBef>
                <a:spcPts val="1600"/>
              </a:spcBef>
              <a:spcAft>
                <a:spcPts val="0"/>
              </a:spcAft>
              <a:buClr>
                <a:schemeClr val="lt1"/>
              </a:buClr>
              <a:buSzPts val="1800"/>
              <a:buChar char="●"/>
            </a:pPr>
            <a:r>
              <a:rPr lang="en">
                <a:solidFill>
                  <a:schemeClr val="lt1"/>
                </a:solidFill>
              </a:rPr>
              <a:t>Forecasting Number of Crimes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Create a Medium article</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70AD47"/>
                </a:solidFill>
                <a:latin typeface="Raleway"/>
                <a:ea typeface="Raleway"/>
                <a:cs typeface="Raleway"/>
                <a:sym typeface="Raleway"/>
              </a:rPr>
              <a:t>Work Cited</a:t>
            </a:r>
            <a:endParaRPr b="1" sz="3000">
              <a:solidFill>
                <a:srgbClr val="70AD47"/>
              </a:solidFill>
              <a:latin typeface="Raleway"/>
              <a:ea typeface="Raleway"/>
              <a:cs typeface="Raleway"/>
              <a:sym typeface="Raleway"/>
            </a:endParaRPr>
          </a:p>
        </p:txBody>
      </p:sp>
      <p:sp>
        <p:nvSpPr>
          <p:cNvPr id="231" name="Google Shape;23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100">
                <a:solidFill>
                  <a:srgbClr val="FFFFFF"/>
                </a:solidFill>
                <a:latin typeface="Times New Roman"/>
                <a:ea typeface="Times New Roman"/>
                <a:cs typeface="Times New Roman"/>
                <a:sym typeface="Times New Roman"/>
              </a:rPr>
              <a:t>Chirico, M. (2016). </a:t>
            </a:r>
            <a:r>
              <a:rPr i="1" lang="en" sz="1100">
                <a:solidFill>
                  <a:srgbClr val="FFFFFF"/>
                </a:solidFill>
                <a:latin typeface="Times New Roman"/>
                <a:ea typeface="Times New Roman"/>
                <a:cs typeface="Times New Roman"/>
                <a:sym typeface="Times New Roman"/>
              </a:rPr>
              <a:t>Philadelphia Crime Data</a:t>
            </a:r>
            <a:r>
              <a:rPr lang="en" sz="1100">
                <a:solidFill>
                  <a:srgbClr val="FFFFFF"/>
                </a:solidFill>
                <a:latin typeface="Times New Roman"/>
                <a:ea typeface="Times New Roman"/>
                <a:cs typeface="Times New Roman"/>
                <a:sym typeface="Times New Roman"/>
              </a:rPr>
              <a:t>. Retrieved 2020, from https://www.kaggle.com/mchirico/philadelphiacrimedata.</a:t>
            </a:r>
            <a:endParaRPr sz="1100">
              <a:solidFill>
                <a:srgbClr val="FFFFFF"/>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rPr lang="en" sz="1100">
                <a:solidFill>
                  <a:srgbClr val="FFFFFF"/>
                </a:solidFill>
                <a:latin typeface="Times New Roman"/>
                <a:ea typeface="Times New Roman"/>
                <a:cs typeface="Times New Roman"/>
                <a:sym typeface="Times New Roman"/>
              </a:rPr>
              <a:t>Cuellar, D. (2020, August 04). Philadelphia Among Top Deadliest Cities in U.S. This Year. Retrieved November, 2020, from </a:t>
            </a:r>
            <a:r>
              <a:rPr lang="en" sz="1100">
                <a:solidFill>
                  <a:srgbClr val="000000"/>
                </a:solidFill>
                <a:latin typeface="Times New Roman"/>
                <a:ea typeface="Times New Roman"/>
                <a:cs typeface="Times New Roman"/>
                <a:sym typeface="Times New Roman"/>
              </a:rPr>
              <a:t>12345</a:t>
            </a:r>
            <a:r>
              <a:rPr lang="en" sz="1100">
                <a:solidFill>
                  <a:srgbClr val="FFFFFF"/>
                </a:solidFill>
                <a:latin typeface="Times New Roman"/>
                <a:ea typeface="Times New Roman"/>
                <a:cs typeface="Times New Roman"/>
                <a:sym typeface="Times New Roman"/>
              </a:rPr>
              <a:t>https://6abc.com/philadelphia-crime-homicide-stats-philly-murders/6351850/</a:t>
            </a:r>
            <a:endParaRPr sz="1100">
              <a:solidFill>
                <a:srgbClr val="FFFFFF"/>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rPr lang="en" sz="1100">
                <a:solidFill>
                  <a:srgbClr val="FFFFFF"/>
                </a:solidFill>
                <a:latin typeface="Times New Roman"/>
                <a:ea typeface="Times New Roman"/>
                <a:cs typeface="Times New Roman"/>
                <a:sym typeface="Times New Roman"/>
              </a:rPr>
              <a:t>Neighborhood Scout's Most Dangerous Cities - 2020. (2020, January 22). Retrieved November, 2020, from </a:t>
            </a:r>
            <a:r>
              <a:rPr lang="en" sz="1100">
                <a:solidFill>
                  <a:srgbClr val="000000"/>
                </a:solidFill>
                <a:latin typeface="Times New Roman"/>
                <a:ea typeface="Times New Roman"/>
                <a:cs typeface="Times New Roman"/>
                <a:sym typeface="Times New Roman"/>
              </a:rPr>
              <a:t>11111</a:t>
            </a:r>
            <a:r>
              <a:rPr lang="en" sz="1100">
                <a:solidFill>
                  <a:srgbClr val="FFFFFF"/>
                </a:solidFill>
                <a:latin typeface="Times New Roman"/>
                <a:ea typeface="Times New Roman"/>
                <a:cs typeface="Times New Roman"/>
                <a:sym typeface="Times New Roman"/>
              </a:rPr>
              <a:t>https://www.neighborhoodscout.com/blog/top100dangerous</a:t>
            </a:r>
            <a:endParaRPr sz="1100">
              <a:solidFill>
                <a:srgbClr val="FFFFFF"/>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rPr i="1" lang="en" sz="1100">
                <a:solidFill>
                  <a:srgbClr val="FFFFFF"/>
                </a:solidFill>
                <a:latin typeface="Times New Roman"/>
                <a:ea typeface="Times New Roman"/>
                <a:cs typeface="Times New Roman"/>
                <a:sym typeface="Times New Roman"/>
              </a:rPr>
              <a:t>The Pennsylvania State Climatologist</a:t>
            </a:r>
            <a:r>
              <a:rPr lang="en" sz="1100">
                <a:solidFill>
                  <a:srgbClr val="FFFFFF"/>
                </a:solidFill>
                <a:latin typeface="Times New Roman"/>
                <a:ea typeface="Times New Roman"/>
                <a:cs typeface="Times New Roman"/>
                <a:sym typeface="Times New Roman"/>
              </a:rPr>
              <a:t>. (2020). Retrieved 2020, from </a:t>
            </a:r>
            <a:r>
              <a:rPr lang="en" sz="1100">
                <a:solidFill>
                  <a:srgbClr val="000000"/>
                </a:solidFill>
                <a:latin typeface="Times New Roman"/>
                <a:ea typeface="Times New Roman"/>
                <a:cs typeface="Times New Roman"/>
                <a:sym typeface="Times New Roman"/>
              </a:rPr>
              <a:t>11111</a:t>
            </a:r>
            <a:r>
              <a:rPr lang="en" sz="1100">
                <a:solidFill>
                  <a:srgbClr val="FFFFFF"/>
                </a:solidFill>
                <a:latin typeface="Times New Roman"/>
                <a:ea typeface="Times New Roman"/>
                <a:cs typeface="Times New Roman"/>
                <a:sym typeface="Times New Roman"/>
              </a:rPr>
              <a:t>http://www.climate.psu.edu/data/city_information/index.php?city=phl&amp;page=dwa&amp;type=big7</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sz="11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5" name="Shape 235"/>
        <p:cNvGrpSpPr/>
        <p:nvPr/>
      </p:nvGrpSpPr>
      <p:grpSpPr>
        <a:xfrm>
          <a:off x="0" y="0"/>
          <a:ext cx="0" cy="0"/>
          <a:chOff x="0" y="0"/>
          <a:chExt cx="0" cy="0"/>
        </a:xfrm>
      </p:grpSpPr>
      <p:sp>
        <p:nvSpPr>
          <p:cNvPr id="236" name="Google Shape;236;p38"/>
          <p:cNvSpPr txBox="1"/>
          <p:nvPr>
            <p:ph type="title"/>
          </p:nvPr>
        </p:nvSpPr>
        <p:spPr>
          <a:xfrm>
            <a:off x="790150" y="421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70AD47"/>
                </a:solidFill>
                <a:latin typeface="Raleway"/>
                <a:ea typeface="Raleway"/>
                <a:cs typeface="Raleway"/>
                <a:sym typeface="Raleway"/>
              </a:rPr>
              <a:t>Questions?</a:t>
            </a:r>
            <a:endParaRPr b="1" sz="3000">
              <a:solidFill>
                <a:srgbClr val="70AD47"/>
              </a:solidFill>
              <a:latin typeface="Raleway"/>
              <a:ea typeface="Raleway"/>
              <a:cs typeface="Raleway"/>
              <a:sym typeface="Raleway"/>
            </a:endParaRPr>
          </a:p>
        </p:txBody>
      </p:sp>
      <p:pic>
        <p:nvPicPr>
          <p:cNvPr id="237" name="Google Shape;237;p38"/>
          <p:cNvPicPr preferRelativeResize="0"/>
          <p:nvPr/>
        </p:nvPicPr>
        <p:blipFill rotWithShape="1">
          <a:blip r:embed="rId3">
            <a:alphaModFix/>
          </a:blip>
          <a:srcRect b="0" l="0" r="0" t="0"/>
          <a:stretch/>
        </p:blipFill>
        <p:spPr>
          <a:xfrm>
            <a:off x="2090750" y="1707943"/>
            <a:ext cx="4962525" cy="1181100"/>
          </a:xfrm>
          <a:prstGeom prst="rect">
            <a:avLst/>
          </a:prstGeom>
          <a:noFill/>
          <a:ln>
            <a:noFill/>
          </a:ln>
        </p:spPr>
      </p:pic>
      <p:sp>
        <p:nvSpPr>
          <p:cNvPr id="238" name="Google Shape;238;p38"/>
          <p:cNvSpPr/>
          <p:nvPr/>
        </p:nvSpPr>
        <p:spPr>
          <a:xfrm>
            <a:off x="0" y="0"/>
            <a:ext cx="617100" cy="5143500"/>
          </a:xfrm>
          <a:prstGeom prst="rect">
            <a:avLst/>
          </a:prstGeom>
          <a:solidFill>
            <a:srgbClr val="70AD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9" name="Google Shape;239;p38"/>
          <p:cNvSpPr/>
          <p:nvPr/>
        </p:nvSpPr>
        <p:spPr>
          <a:xfrm>
            <a:off x="160205" y="780281"/>
            <a:ext cx="296700" cy="296700"/>
          </a:xfrm>
          <a:prstGeom prst="ellipse">
            <a:avLst/>
          </a:prstGeom>
          <a:solidFill>
            <a:srgbClr val="171616"/>
          </a:solidFill>
          <a:ln cap="flat" cmpd="sng" w="444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0" name="Google Shape;240;p38"/>
          <p:cNvSpPr/>
          <p:nvPr/>
        </p:nvSpPr>
        <p:spPr>
          <a:xfrm>
            <a:off x="160205" y="3631684"/>
            <a:ext cx="296700" cy="296700"/>
          </a:xfrm>
          <a:prstGeom prst="ellipse">
            <a:avLst/>
          </a:prstGeom>
          <a:solidFill>
            <a:srgbClr val="171616"/>
          </a:solidFill>
          <a:ln cap="flat" cmpd="sng" w="444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1" name="Google Shape;241;p38"/>
          <p:cNvSpPr/>
          <p:nvPr/>
        </p:nvSpPr>
        <p:spPr>
          <a:xfrm>
            <a:off x="160205" y="780281"/>
            <a:ext cx="296700" cy="296700"/>
          </a:xfrm>
          <a:prstGeom prst="ellipse">
            <a:avLst/>
          </a:prstGeom>
          <a:solidFill>
            <a:srgbClr val="171616"/>
          </a:solidFill>
          <a:ln cap="flat" cmpd="sng" w="444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2" name="Google Shape;242;p38"/>
          <p:cNvSpPr/>
          <p:nvPr/>
        </p:nvSpPr>
        <p:spPr>
          <a:xfrm>
            <a:off x="160205" y="3631684"/>
            <a:ext cx="296700" cy="296700"/>
          </a:xfrm>
          <a:prstGeom prst="ellipse">
            <a:avLst/>
          </a:prstGeom>
          <a:solidFill>
            <a:srgbClr val="171616"/>
          </a:solidFill>
          <a:ln cap="flat" cmpd="sng" w="444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243" name="Google Shape;243;p38"/>
          <p:cNvCxnSpPr/>
          <p:nvPr/>
        </p:nvCxnSpPr>
        <p:spPr>
          <a:xfrm>
            <a:off x="308538" y="1042148"/>
            <a:ext cx="0" cy="2643600"/>
          </a:xfrm>
          <a:prstGeom prst="straightConnector1">
            <a:avLst/>
          </a:prstGeom>
          <a:noFill/>
          <a:ln cap="rnd" cmpd="sng" w="136525">
            <a:solidFill>
              <a:srgbClr val="FFFFFF"/>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6" name="Shape 66"/>
        <p:cNvGrpSpPr/>
        <p:nvPr/>
      </p:nvGrpSpPr>
      <p:grpSpPr>
        <a:xfrm>
          <a:off x="0" y="0"/>
          <a:ext cx="0" cy="0"/>
          <a:chOff x="0" y="0"/>
          <a:chExt cx="0" cy="0"/>
        </a:xfrm>
      </p:grpSpPr>
      <p:sp>
        <p:nvSpPr>
          <p:cNvPr id="67" name="Google Shape;67;p15"/>
          <p:cNvSpPr txBox="1"/>
          <p:nvPr/>
        </p:nvSpPr>
        <p:spPr>
          <a:xfrm>
            <a:off x="249875" y="719100"/>
            <a:ext cx="8520600" cy="42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lt1"/>
                </a:solidFill>
              </a:rPr>
              <a:t>Hong Son</a:t>
            </a:r>
            <a:endParaRPr b="1">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Education: BS/MS Data Science Drexel University (in-progress)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Occupation: Student</a:t>
            </a:r>
            <a:endParaRPr>
              <a:solidFill>
                <a:schemeClr val="lt1"/>
              </a:solidFill>
            </a:endParaRPr>
          </a:p>
          <a:p>
            <a:pPr indent="0" lvl="0" marL="0" rtl="0" algn="l">
              <a:spcBef>
                <a:spcPts val="0"/>
              </a:spcBef>
              <a:spcAft>
                <a:spcPts val="0"/>
              </a:spcAft>
              <a:buNone/>
            </a:pPr>
            <a:r>
              <a:rPr lang="en">
                <a:solidFill>
                  <a:schemeClr val="lt1"/>
                </a:solidFill>
              </a:rPr>
              <a:t>Skills: Data engineering, machine learning, and presenting.</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Clr>
                <a:schemeClr val="dk1"/>
              </a:buClr>
              <a:buSzPts val="1100"/>
              <a:buFont typeface="Arial"/>
              <a:buNone/>
            </a:pPr>
            <a:r>
              <a:rPr b="1" lang="en">
                <a:solidFill>
                  <a:schemeClr val="lt1"/>
                </a:solidFill>
              </a:rPr>
              <a:t>Kunal Sharma</a:t>
            </a:r>
            <a:endParaRPr b="1">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Education: MS Data Science Drexel University (in-progress)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Occupation: Student</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Skills: Data engineering, machine learning</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rPr b="1" lang="en">
                <a:solidFill>
                  <a:schemeClr val="lt1"/>
                </a:solidFill>
              </a:rPr>
              <a:t>Raj Patel</a:t>
            </a:r>
            <a:endParaRPr b="1">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Education: BS/MS Data Science Drexel University (in-progress)</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Occupation: Student</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Skills: Data cleansing, statistical analysis, and documentation.</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p:txBody>
      </p:sp>
      <p:sp>
        <p:nvSpPr>
          <p:cNvPr id="68" name="Google Shape;68;p15"/>
          <p:cNvSpPr txBox="1"/>
          <p:nvPr>
            <p:ph type="title"/>
          </p:nvPr>
        </p:nvSpPr>
        <p:spPr>
          <a:xfrm>
            <a:off x="311700" y="70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Team</a:t>
            </a:r>
            <a:endParaRPr b="1" sz="3000">
              <a:solidFill>
                <a:srgbClr val="FFC000"/>
              </a:solidFill>
              <a:latin typeface="Raleway"/>
              <a:ea typeface="Raleway"/>
              <a:cs typeface="Raleway"/>
              <a:sym typeface="Raleway"/>
            </a:endParaRPr>
          </a:p>
        </p:txBody>
      </p:sp>
      <p:pic>
        <p:nvPicPr>
          <p:cNvPr id="69" name="Google Shape;69;p15"/>
          <p:cNvPicPr preferRelativeResize="0"/>
          <p:nvPr/>
        </p:nvPicPr>
        <p:blipFill>
          <a:blip r:embed="rId3">
            <a:alphaModFix/>
          </a:blip>
          <a:stretch>
            <a:fillRect/>
          </a:stretch>
        </p:blipFill>
        <p:spPr>
          <a:xfrm>
            <a:off x="6818350" y="2201750"/>
            <a:ext cx="1182450" cy="1372451"/>
          </a:xfrm>
          <a:prstGeom prst="rect">
            <a:avLst/>
          </a:prstGeom>
          <a:noFill/>
          <a:ln>
            <a:noFill/>
          </a:ln>
        </p:spPr>
      </p:pic>
      <p:pic>
        <p:nvPicPr>
          <p:cNvPr id="70" name="Google Shape;70;p15"/>
          <p:cNvPicPr preferRelativeResize="0"/>
          <p:nvPr/>
        </p:nvPicPr>
        <p:blipFill rotWithShape="1">
          <a:blip r:embed="rId4">
            <a:alphaModFix/>
          </a:blip>
          <a:srcRect b="9321" l="0" r="0" t="0"/>
          <a:stretch/>
        </p:blipFill>
        <p:spPr>
          <a:xfrm>
            <a:off x="6818350" y="3693900"/>
            <a:ext cx="1182450" cy="1372450"/>
          </a:xfrm>
          <a:prstGeom prst="rect">
            <a:avLst/>
          </a:prstGeom>
          <a:noFill/>
          <a:ln>
            <a:noFill/>
          </a:ln>
        </p:spPr>
      </p:pic>
      <p:pic>
        <p:nvPicPr>
          <p:cNvPr id="71" name="Google Shape;71;p15"/>
          <p:cNvPicPr preferRelativeResize="0"/>
          <p:nvPr/>
        </p:nvPicPr>
        <p:blipFill rotWithShape="1">
          <a:blip r:embed="rId5">
            <a:alphaModFix/>
          </a:blip>
          <a:srcRect b="-13980" l="4352" r="13981" t="13980"/>
          <a:stretch/>
        </p:blipFill>
        <p:spPr>
          <a:xfrm>
            <a:off x="6818350" y="650375"/>
            <a:ext cx="1182450" cy="1653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rPr>
              <a:t>Problem Statement</a:t>
            </a:r>
            <a:endParaRPr b="1" sz="3000">
              <a:solidFill>
                <a:srgbClr val="FFC000"/>
              </a:solidFill>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Philadelphia ranks above the national average in terms of crimes (</a:t>
            </a:r>
            <a:r>
              <a:rPr lang="en">
                <a:solidFill>
                  <a:schemeClr val="lt1"/>
                </a:solidFill>
              </a:rPr>
              <a:t>especially</a:t>
            </a:r>
            <a:r>
              <a:rPr lang="en">
                <a:solidFill>
                  <a:schemeClr val="lt1"/>
                </a:solidFill>
              </a:rPr>
              <a:t> violent crimes)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Ranks second in murder rates among the 10 largest cities in 2020</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It has been included in real estate analytics company NeighborhoodScout's "Top 100 Most Dangerous Cities in America" list every year since it has been compiled</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Our proposed solution is to create multiple models that can predict and classify the type of crime. This can also help provide community insights on how to make improvements to reduce the crime from occuring in the first place.</a:t>
            </a:r>
            <a:endParaRPr b="1">
              <a:solidFill>
                <a:schemeClr val="lt1"/>
              </a:solidFill>
            </a:endParaRPr>
          </a:p>
          <a:p>
            <a:pPr indent="0" lvl="0" marL="457200" rtl="0" algn="l">
              <a:spcBef>
                <a:spcPts val="1600"/>
              </a:spcBef>
              <a:spcAft>
                <a:spcPts val="1600"/>
              </a:spcAft>
              <a:buNone/>
            </a:pPr>
            <a:r>
              <a:t/>
            </a:r>
            <a:endParaRPr>
              <a:solidFill>
                <a:schemeClr val="lt1"/>
              </a:solidFill>
            </a:endParaRPr>
          </a:p>
        </p:txBody>
      </p:sp>
      <p:pic>
        <p:nvPicPr>
          <p:cNvPr id="78" name="Google Shape;78;p16"/>
          <p:cNvPicPr preferRelativeResize="0"/>
          <p:nvPr/>
        </p:nvPicPr>
        <p:blipFill rotWithShape="1">
          <a:blip r:embed="rId3">
            <a:alphaModFix/>
          </a:blip>
          <a:srcRect b="21579" l="0" r="0" t="14819"/>
          <a:stretch/>
        </p:blipFill>
        <p:spPr>
          <a:xfrm>
            <a:off x="5904025" y="4108874"/>
            <a:ext cx="1356925" cy="932075"/>
          </a:xfrm>
          <a:prstGeom prst="rect">
            <a:avLst/>
          </a:prstGeom>
          <a:noFill/>
          <a:ln>
            <a:noFill/>
          </a:ln>
        </p:spPr>
      </p:pic>
      <p:pic>
        <p:nvPicPr>
          <p:cNvPr id="79" name="Google Shape;79;p16"/>
          <p:cNvPicPr preferRelativeResize="0"/>
          <p:nvPr/>
        </p:nvPicPr>
        <p:blipFill>
          <a:blip r:embed="rId4">
            <a:alphaModFix/>
          </a:blip>
          <a:stretch>
            <a:fillRect/>
          </a:stretch>
        </p:blipFill>
        <p:spPr>
          <a:xfrm>
            <a:off x="6362375" y="43075"/>
            <a:ext cx="2218800" cy="1109400"/>
          </a:xfrm>
          <a:prstGeom prst="rect">
            <a:avLst/>
          </a:prstGeom>
          <a:noFill/>
          <a:ln>
            <a:noFill/>
          </a:ln>
        </p:spPr>
      </p:pic>
      <p:pic>
        <p:nvPicPr>
          <p:cNvPr id="80" name="Google Shape;80;p16"/>
          <p:cNvPicPr preferRelativeResize="0"/>
          <p:nvPr/>
        </p:nvPicPr>
        <p:blipFill>
          <a:blip r:embed="rId5">
            <a:alphaModFix/>
          </a:blip>
          <a:stretch>
            <a:fillRect/>
          </a:stretch>
        </p:blipFill>
        <p:spPr>
          <a:xfrm>
            <a:off x="4333948" y="83487"/>
            <a:ext cx="1356925" cy="10285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Intended Audience</a:t>
            </a:r>
            <a:endParaRPr b="1" sz="3000">
              <a:solidFill>
                <a:srgbClr val="FFC000"/>
              </a:solidFill>
              <a:latin typeface="Raleway"/>
              <a:ea typeface="Raleway"/>
              <a:cs typeface="Raleway"/>
              <a:sym typeface="Raleway"/>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Law E</a:t>
            </a:r>
            <a:r>
              <a:rPr lang="en">
                <a:solidFill>
                  <a:schemeClr val="lt1"/>
                </a:solidFill>
              </a:rPr>
              <a:t>nforcement Officials (Philadelphia Police Department)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Equip law enforcement with intelligence to effectively combat crime proactively </a:t>
            </a:r>
            <a:endParaRPr>
              <a:solidFill>
                <a:schemeClr val="lt1"/>
              </a:solidFill>
            </a:endParaRPr>
          </a:p>
          <a:p>
            <a:pPr indent="0" lvl="0" marL="0" rtl="0" algn="l">
              <a:spcBef>
                <a:spcPts val="1600"/>
              </a:spcBef>
              <a:spcAft>
                <a:spcPts val="0"/>
              </a:spcAft>
              <a:buNone/>
            </a:pPr>
            <a:r>
              <a:t/>
            </a:r>
            <a:endParaRPr>
              <a:solidFill>
                <a:schemeClr val="lt1"/>
              </a:solidFill>
            </a:endParaRPr>
          </a:p>
          <a:p>
            <a:pPr indent="-342900" lvl="0" marL="457200" rtl="0" algn="l">
              <a:spcBef>
                <a:spcPts val="1600"/>
              </a:spcBef>
              <a:spcAft>
                <a:spcPts val="0"/>
              </a:spcAft>
              <a:buClr>
                <a:schemeClr val="lt1"/>
              </a:buClr>
              <a:buSzPts val="1800"/>
              <a:buChar char="●"/>
            </a:pPr>
            <a:r>
              <a:rPr lang="en">
                <a:solidFill>
                  <a:schemeClr val="lt1"/>
                </a:solidFill>
              </a:rPr>
              <a:t>City </a:t>
            </a:r>
            <a:r>
              <a:rPr lang="en">
                <a:solidFill>
                  <a:schemeClr val="lt1"/>
                </a:solidFill>
              </a:rPr>
              <a:t>Officials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Help officials identify areas and allocate resources to monitor crime</a:t>
            </a:r>
            <a:endParaRPr>
              <a:solidFill>
                <a:schemeClr val="lt1"/>
              </a:solidFill>
            </a:endParaRPr>
          </a:p>
          <a:p>
            <a:pPr indent="0" lvl="0" marL="0" rtl="0" algn="l">
              <a:spcBef>
                <a:spcPts val="1600"/>
              </a:spcBef>
              <a:spcAft>
                <a:spcPts val="0"/>
              </a:spcAft>
              <a:buNone/>
            </a:pPr>
            <a:r>
              <a:t/>
            </a:r>
            <a:endParaRPr>
              <a:solidFill>
                <a:schemeClr val="lt1"/>
              </a:solidFill>
            </a:endParaRPr>
          </a:p>
          <a:p>
            <a:pPr indent="-342900" lvl="0" marL="457200" rtl="0" algn="l">
              <a:spcBef>
                <a:spcPts val="1600"/>
              </a:spcBef>
              <a:spcAft>
                <a:spcPts val="0"/>
              </a:spcAft>
              <a:buClr>
                <a:schemeClr val="lt1"/>
              </a:buClr>
              <a:buSzPts val="1800"/>
              <a:buChar char="●"/>
            </a:pPr>
            <a:r>
              <a:rPr lang="en">
                <a:solidFill>
                  <a:schemeClr val="lt1"/>
                </a:solidFill>
              </a:rPr>
              <a:t>Citizens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Educate citizens about crimes most likely to occur in area</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Github</a:t>
            </a:r>
            <a:endParaRPr b="1" sz="3000">
              <a:solidFill>
                <a:srgbClr val="FFC000"/>
              </a:solidFill>
              <a:latin typeface="Raleway"/>
              <a:ea typeface="Raleway"/>
              <a:cs typeface="Raleway"/>
              <a:sym typeface="Raleway"/>
            </a:endParaRPr>
          </a:p>
        </p:txBody>
      </p:sp>
      <p:sp>
        <p:nvSpPr>
          <p:cNvPr id="92" name="Google Shape;92;p18"/>
          <p:cNvSpPr txBox="1"/>
          <p:nvPr>
            <p:ph idx="1" type="body"/>
          </p:nvPr>
        </p:nvSpPr>
        <p:spPr>
          <a:xfrm>
            <a:off x="311700" y="923875"/>
            <a:ext cx="8520600" cy="12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u="sng">
                <a:solidFill>
                  <a:schemeClr val="hlink"/>
                </a:solidFill>
                <a:hlinkClick r:id="rId3"/>
              </a:rPr>
              <a:t>https://github.com/hongson1218/Crime-in-Philadelphia/tree/master/Winter%2020-21</a:t>
            </a:r>
            <a:endParaRPr/>
          </a:p>
          <a:p>
            <a:pPr indent="0" lvl="0" marL="0" rtl="0" algn="l">
              <a:spcBef>
                <a:spcPts val="1600"/>
              </a:spcBef>
              <a:spcAft>
                <a:spcPts val="1600"/>
              </a:spcAft>
              <a:buNone/>
            </a:pPr>
            <a:r>
              <a:t/>
            </a:r>
            <a:endParaRPr/>
          </a:p>
        </p:txBody>
      </p:sp>
      <p:pic>
        <p:nvPicPr>
          <p:cNvPr id="93" name="Google Shape;93;p18"/>
          <p:cNvPicPr preferRelativeResize="0"/>
          <p:nvPr/>
        </p:nvPicPr>
        <p:blipFill rotWithShape="1">
          <a:blip r:embed="rId4">
            <a:alphaModFix/>
          </a:blip>
          <a:srcRect b="0" l="31394" r="28334" t="12510"/>
          <a:stretch/>
        </p:blipFill>
        <p:spPr>
          <a:xfrm>
            <a:off x="1784500" y="229850"/>
            <a:ext cx="898549" cy="954474"/>
          </a:xfrm>
          <a:prstGeom prst="rect">
            <a:avLst/>
          </a:prstGeom>
          <a:noFill/>
          <a:ln>
            <a:noFill/>
          </a:ln>
        </p:spPr>
      </p:pic>
      <p:sp>
        <p:nvSpPr>
          <p:cNvPr id="94" name="Google Shape;94;p18"/>
          <p:cNvSpPr txBox="1"/>
          <p:nvPr>
            <p:ph type="title"/>
          </p:nvPr>
        </p:nvSpPr>
        <p:spPr>
          <a:xfrm>
            <a:off x="387900" y="219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Folder Structure</a:t>
            </a:r>
            <a:endParaRPr b="1" sz="3000">
              <a:solidFill>
                <a:srgbClr val="FFC000"/>
              </a:solidFill>
              <a:latin typeface="Raleway"/>
              <a:ea typeface="Raleway"/>
              <a:cs typeface="Raleway"/>
              <a:sym typeface="Raleway"/>
            </a:endParaRPr>
          </a:p>
        </p:txBody>
      </p:sp>
      <p:sp>
        <p:nvSpPr>
          <p:cNvPr id="95" name="Google Shape;95;p18"/>
          <p:cNvSpPr txBox="1"/>
          <p:nvPr>
            <p:ph idx="1" type="body"/>
          </p:nvPr>
        </p:nvSpPr>
        <p:spPr>
          <a:xfrm>
            <a:off x="387900" y="3044825"/>
            <a:ext cx="8520600" cy="145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Crime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Presentations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Reports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Weather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Parking Violations</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Datasets</a:t>
            </a:r>
            <a:endParaRPr b="1" sz="3000">
              <a:solidFill>
                <a:srgbClr val="FFC000"/>
              </a:solidFill>
              <a:latin typeface="Raleway"/>
              <a:ea typeface="Raleway"/>
              <a:cs typeface="Raleway"/>
              <a:sym typeface="Raleway"/>
            </a:endParaRPr>
          </a:p>
        </p:txBody>
      </p:sp>
      <p:sp>
        <p:nvSpPr>
          <p:cNvPr id="101" name="Google Shape;101;p19"/>
          <p:cNvSpPr txBox="1"/>
          <p:nvPr/>
        </p:nvSpPr>
        <p:spPr>
          <a:xfrm>
            <a:off x="400925" y="1660850"/>
            <a:ext cx="3885900" cy="3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hlink"/>
                </a:solidFill>
                <a:hlinkClick r:id="rId3"/>
              </a:rPr>
              <a:t>Philadelphia Crime Data</a:t>
            </a:r>
            <a:r>
              <a:rPr b="1" lang="en"/>
              <a:t>:</a:t>
            </a:r>
            <a:endParaRPr b="1"/>
          </a:p>
          <a:p>
            <a:pPr indent="0" lvl="0" marL="0" rtl="0" algn="l">
              <a:spcBef>
                <a:spcPts val="0"/>
              </a:spcBef>
              <a:spcAft>
                <a:spcPts val="0"/>
              </a:spcAft>
              <a:buNone/>
            </a:pPr>
            <a:r>
              <a:t/>
            </a:r>
            <a:endParaRPr b="1"/>
          </a:p>
          <a:p>
            <a:pPr indent="-317500" lvl="0" marL="457200" rtl="0" algn="l">
              <a:spcBef>
                <a:spcPts val="0"/>
              </a:spcBef>
              <a:spcAft>
                <a:spcPts val="0"/>
              </a:spcAft>
              <a:buClr>
                <a:schemeClr val="lt1"/>
              </a:buClr>
              <a:buSzPts val="1400"/>
              <a:buChar char="●"/>
            </a:pPr>
            <a:r>
              <a:rPr lang="en">
                <a:solidFill>
                  <a:schemeClr val="lt1"/>
                </a:solidFill>
              </a:rPr>
              <a:t>Published by OpenPhillyData</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Dates from 12-31-05 to 03-22-17 (majority of the dates are from 2006-2016)</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Attributes include the district number, sector, dispatch date, dispatch time, location, general code, descriptions of the crime, and locations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There are 14 total columns and ~</a:t>
            </a:r>
            <a:r>
              <a:rPr lang="en">
                <a:solidFill>
                  <a:schemeClr val="lt1"/>
                </a:solidFill>
              </a:rPr>
              <a:t>2,237,605</a:t>
            </a:r>
            <a:r>
              <a:rPr lang="en">
                <a:solidFill>
                  <a:schemeClr val="lt1"/>
                </a:solidFill>
              </a:rPr>
              <a:t> in this dataset. </a:t>
            </a:r>
            <a:endParaRPr>
              <a:solidFill>
                <a:schemeClr val="lt1"/>
              </a:solidFill>
            </a:endParaRPr>
          </a:p>
        </p:txBody>
      </p:sp>
      <p:sp>
        <p:nvSpPr>
          <p:cNvPr id="102" name="Google Shape;102;p19"/>
          <p:cNvSpPr txBox="1"/>
          <p:nvPr/>
        </p:nvSpPr>
        <p:spPr>
          <a:xfrm>
            <a:off x="4739825" y="1660850"/>
            <a:ext cx="3885900" cy="3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hlink"/>
                </a:solidFill>
                <a:hlinkClick r:id="rId4"/>
              </a:rPr>
              <a:t>Philadelphia Weather Data</a:t>
            </a:r>
            <a:r>
              <a:rPr b="1" lang="en"/>
              <a:t>:</a:t>
            </a:r>
            <a:endParaRPr b="1"/>
          </a:p>
          <a:p>
            <a:pPr indent="0" lvl="0" marL="0" rtl="0" algn="l">
              <a:spcBef>
                <a:spcPts val="0"/>
              </a:spcBef>
              <a:spcAft>
                <a:spcPts val="0"/>
              </a:spcAft>
              <a:buNone/>
            </a:pPr>
            <a:r>
              <a:t/>
            </a:r>
            <a:endParaRPr b="1"/>
          </a:p>
          <a:p>
            <a:pPr indent="-317500" lvl="0" marL="457200" rtl="0" algn="l">
              <a:spcBef>
                <a:spcPts val="0"/>
              </a:spcBef>
              <a:spcAft>
                <a:spcPts val="0"/>
              </a:spcAft>
              <a:buClr>
                <a:schemeClr val="lt1"/>
              </a:buClr>
              <a:buSzPts val="1400"/>
              <a:buChar char="●"/>
            </a:pPr>
            <a:r>
              <a:rPr lang="en">
                <a:solidFill>
                  <a:schemeClr val="lt1"/>
                </a:solidFill>
              </a:rPr>
              <a:t>Published by Pennsylvania State Climatologist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Dates from 2007 to 2018</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 dataset includes the temperatures in Fahrenheit, the max and min temperature, environment information, wind, and precipitation.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 data was formatted from PDF files and a dataset was formed [~4,000 rows and 14 columns].</a:t>
            </a:r>
            <a:endParaRPr>
              <a:solidFill>
                <a:schemeClr val="lt1"/>
              </a:solidFill>
            </a:endParaRPr>
          </a:p>
          <a:p>
            <a:pPr indent="0" lvl="0" marL="0" rtl="0" algn="l">
              <a:spcBef>
                <a:spcPts val="0"/>
              </a:spcBef>
              <a:spcAft>
                <a:spcPts val="0"/>
              </a:spcAft>
              <a:buNone/>
            </a:pPr>
            <a:r>
              <a:t/>
            </a:r>
            <a:endParaRPr b="1"/>
          </a:p>
        </p:txBody>
      </p:sp>
      <p:pic>
        <p:nvPicPr>
          <p:cNvPr id="103" name="Google Shape;103;p19"/>
          <p:cNvPicPr preferRelativeResize="0"/>
          <p:nvPr/>
        </p:nvPicPr>
        <p:blipFill>
          <a:blip r:embed="rId5">
            <a:alphaModFix/>
          </a:blip>
          <a:stretch>
            <a:fillRect/>
          </a:stretch>
        </p:blipFill>
        <p:spPr>
          <a:xfrm>
            <a:off x="2740400" y="1079400"/>
            <a:ext cx="852300" cy="852300"/>
          </a:xfrm>
          <a:prstGeom prst="roundRect">
            <a:avLst>
              <a:gd fmla="val 16667" name="adj"/>
            </a:avLst>
          </a:prstGeom>
          <a:noFill/>
          <a:ln>
            <a:noFill/>
          </a:ln>
        </p:spPr>
      </p:pic>
      <p:pic>
        <p:nvPicPr>
          <p:cNvPr id="104" name="Google Shape;104;p19"/>
          <p:cNvPicPr preferRelativeResize="0"/>
          <p:nvPr/>
        </p:nvPicPr>
        <p:blipFill>
          <a:blip r:embed="rId6">
            <a:alphaModFix/>
          </a:blip>
          <a:stretch>
            <a:fillRect/>
          </a:stretch>
        </p:blipFill>
        <p:spPr>
          <a:xfrm>
            <a:off x="7206976" y="1079401"/>
            <a:ext cx="852426" cy="852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C000"/>
                </a:solidFill>
                <a:latin typeface="Raleway"/>
                <a:ea typeface="Raleway"/>
                <a:cs typeface="Raleway"/>
                <a:sym typeface="Raleway"/>
              </a:rPr>
              <a:t>Datasets</a:t>
            </a:r>
            <a:endParaRPr b="1" sz="3000">
              <a:solidFill>
                <a:srgbClr val="FFC000"/>
              </a:solidFill>
              <a:latin typeface="Raleway"/>
              <a:ea typeface="Raleway"/>
              <a:cs typeface="Raleway"/>
              <a:sym typeface="Raleway"/>
            </a:endParaRPr>
          </a:p>
        </p:txBody>
      </p:sp>
      <p:sp>
        <p:nvSpPr>
          <p:cNvPr id="110" name="Google Shape;110;p20"/>
          <p:cNvSpPr txBox="1"/>
          <p:nvPr/>
        </p:nvSpPr>
        <p:spPr>
          <a:xfrm>
            <a:off x="400925" y="1660850"/>
            <a:ext cx="3885900" cy="3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hlink"/>
                </a:solidFill>
                <a:hlinkClick r:id="rId3"/>
              </a:rPr>
              <a:t>Parking Violations</a:t>
            </a:r>
            <a:r>
              <a:rPr b="1" lang="en"/>
              <a:t>:</a:t>
            </a:r>
            <a:endParaRPr b="1"/>
          </a:p>
          <a:p>
            <a:pPr indent="0" lvl="0" marL="0" rtl="0" algn="l">
              <a:spcBef>
                <a:spcPts val="0"/>
              </a:spcBef>
              <a:spcAft>
                <a:spcPts val="0"/>
              </a:spcAft>
              <a:buNone/>
            </a:pPr>
            <a:r>
              <a:t/>
            </a:r>
            <a:endParaRPr b="1"/>
          </a:p>
          <a:p>
            <a:pPr indent="-317500" lvl="0" marL="457200" rtl="0" algn="l">
              <a:spcBef>
                <a:spcPts val="0"/>
              </a:spcBef>
              <a:spcAft>
                <a:spcPts val="0"/>
              </a:spcAft>
              <a:buClr>
                <a:schemeClr val="lt1"/>
              </a:buClr>
              <a:buSzPts val="1400"/>
              <a:buChar char="●"/>
            </a:pPr>
            <a:r>
              <a:rPr lang="en">
                <a:solidFill>
                  <a:schemeClr val="lt1"/>
                </a:solidFill>
              </a:rPr>
              <a:t>Published by OpenPhillyData</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Dates from 2012 to 2017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Attributes include the zip code, date, state, violation, location, year</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There are 14 total columns and ~5,760,749 in this dataset. </a:t>
            </a:r>
            <a:endParaRPr>
              <a:solidFill>
                <a:schemeClr val="lt1"/>
              </a:solidFill>
            </a:endParaRPr>
          </a:p>
        </p:txBody>
      </p:sp>
      <p:pic>
        <p:nvPicPr>
          <p:cNvPr id="111" name="Google Shape;111;p20"/>
          <p:cNvPicPr preferRelativeResize="0"/>
          <p:nvPr/>
        </p:nvPicPr>
        <p:blipFill>
          <a:blip r:embed="rId4">
            <a:alphaModFix/>
          </a:blip>
          <a:stretch>
            <a:fillRect/>
          </a:stretch>
        </p:blipFill>
        <p:spPr>
          <a:xfrm>
            <a:off x="2692950" y="1199125"/>
            <a:ext cx="793200" cy="7932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Top 10 - zip codes</a:t>
            </a:r>
            <a:endParaRPr b="1" sz="3000">
              <a:solidFill>
                <a:schemeClr val="accent5"/>
              </a:solidFill>
              <a:latin typeface="Raleway"/>
              <a:ea typeface="Raleway"/>
              <a:cs typeface="Raleway"/>
              <a:sym typeface="Raleway"/>
            </a:endParaRPr>
          </a:p>
        </p:txBody>
      </p:sp>
      <p:pic>
        <p:nvPicPr>
          <p:cNvPr id="117" name="Google Shape;117;p21"/>
          <p:cNvPicPr preferRelativeResize="0"/>
          <p:nvPr/>
        </p:nvPicPr>
        <p:blipFill>
          <a:blip r:embed="rId3">
            <a:alphaModFix/>
          </a:blip>
          <a:stretch>
            <a:fillRect/>
          </a:stretch>
        </p:blipFill>
        <p:spPr>
          <a:xfrm>
            <a:off x="1433925" y="1161400"/>
            <a:ext cx="1660900" cy="3467700"/>
          </a:xfrm>
          <a:prstGeom prst="rect">
            <a:avLst/>
          </a:prstGeom>
          <a:noFill/>
          <a:ln>
            <a:noFill/>
          </a:ln>
        </p:spPr>
      </p:pic>
      <p:sp>
        <p:nvSpPr>
          <p:cNvPr id="118" name="Google Shape;118;p21"/>
          <p:cNvSpPr txBox="1"/>
          <p:nvPr/>
        </p:nvSpPr>
        <p:spPr>
          <a:xfrm>
            <a:off x="3399950" y="1290225"/>
            <a:ext cx="49779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What are the top 10 zip codes where crime occured?</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From our analysis we can see that the top 10 zip codes are [in order]</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19151, 19149, 19147, 19152, 19148, 19153, 19150, 19154, 19119, 19141</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Overbrook, Oxford Circle, Bella Vista|Wharton, Rhawnhurst, Pennsport, Tank Farms and Refineries|Eastwick, Cedarbrook|Mount Airy, West Torresdale,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